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6" y="-60"/>
      </p:cViewPr>
      <p:guideLst>
        <p:guide orient="horz" pos="2160"/>
        <p:guide pos="29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7F1D8-557E-4933-9EA6-32BD5670E85E}" type="datetimeFigureOut">
              <a:rPr lang="ko-KR" altLang="en-US" smtClean="0"/>
              <a:pPr/>
              <a:t>2016-03-30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5437C-5E86-41BC-88F4-4EE873E2E0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http://qrcodethumb.phinf.naver.net/20141202_217/brightsan_141749915177323NX3_PNG/0bS5b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err="1" smtClean="0">
                <a:latin typeface="HY헤드라인M" pitchFamily="18" charset="-127"/>
                <a:ea typeface="HY헤드라인M" pitchFamily="18" charset="-127"/>
              </a:rPr>
              <a:t>교보스콜라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200" b="1" dirty="0" err="1" smtClean="0">
                <a:latin typeface="HY헤드라인M" pitchFamily="18" charset="-127"/>
                <a:ea typeface="HY헤드라인M" pitchFamily="18" charset="-127"/>
              </a:rPr>
              <a:t>모바일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웹 서비스 오픈</a:t>
            </a:r>
            <a:r>
              <a:rPr lang="en-US" altLang="ko-KR" sz="1200" b="1" dirty="0" smtClean="0">
                <a:latin typeface="HY헤드라인M" pitchFamily="18" charset="-127"/>
                <a:ea typeface="HY헤드라인M" pitchFamily="18" charset="-127"/>
              </a:rPr>
              <a:t>!!!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r>
              <a:rPr lang="ko-KR" altLang="en-US" sz="1200" b="1" dirty="0" err="1" smtClean="0">
                <a:latin typeface="HY헤드라인M" pitchFamily="18" charset="-127"/>
                <a:ea typeface="HY헤드라인M" pitchFamily="18" charset="-127"/>
              </a:rPr>
              <a:t>모바일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환경에서 논문을 열람할 수 있도록 편리한 기능을 제공합니다</a:t>
            </a:r>
            <a:r>
              <a:rPr lang="en-US" altLang="ko-KR" sz="1200" b="1" dirty="0" smtClean="0">
                <a:latin typeface="HY헤드라인M" pitchFamily="18" charset="-127"/>
                <a:ea typeface="HY헤드라인M" pitchFamily="18" charset="-127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09000" y="4214818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lang="ko-KR" altLang="en-US" sz="800" dirty="0" smtClean="0">
                <a:latin typeface="HY헤드라인M" pitchFamily="18" charset="-127"/>
                <a:ea typeface="HY헤드라인M" pitchFamily="18" charset="-127"/>
              </a:rPr>
              <a:t>자동완성</a:t>
            </a:r>
            <a:r>
              <a:rPr lang="en-US" altLang="ko-KR" sz="800" dirty="0" smtClean="0">
                <a:latin typeface="HY헤드라인M" pitchFamily="18" charset="-127"/>
                <a:ea typeface="HY헤드라인M" pitchFamily="18" charset="-127"/>
              </a:rPr>
              <a:t>&gt;</a:t>
            </a:r>
            <a:endParaRPr lang="ko-KR" altLang="en-US" sz="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18332" y="4205062"/>
            <a:ext cx="82426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lang="ko-KR" altLang="en-US" sz="800" dirty="0" smtClean="0">
                <a:latin typeface="HY헤드라인M" pitchFamily="18" charset="-127"/>
                <a:ea typeface="HY헤드라인M" pitchFamily="18" charset="-127"/>
              </a:rPr>
              <a:t>최근 </a:t>
            </a:r>
            <a:r>
              <a:rPr lang="ko-KR" altLang="en-US" sz="800" dirty="0" err="1" smtClean="0">
                <a:latin typeface="HY헤드라인M" pitchFamily="18" charset="-127"/>
                <a:ea typeface="HY헤드라인M" pitchFamily="18" charset="-127"/>
              </a:rPr>
              <a:t>검색어</a:t>
            </a:r>
            <a:r>
              <a:rPr lang="en-US" altLang="ko-KR" sz="800" dirty="0" smtClean="0">
                <a:latin typeface="HY헤드라인M" pitchFamily="18" charset="-127"/>
                <a:ea typeface="HY헤드라인M" pitchFamily="18" charset="-127"/>
              </a:rPr>
              <a:t>&gt;</a:t>
            </a:r>
            <a:endParaRPr lang="ko-KR" altLang="en-US" sz="8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23528" y="4248701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기능</a:t>
            </a:r>
            <a:r>
              <a:rPr lang="en-US" altLang="ko-KR" sz="1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 </a:t>
            </a:r>
            <a:r>
              <a:rPr lang="ko-KR" altLang="en-US" sz="1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통합검색엔진 </a:t>
            </a:r>
            <a:endParaRPr lang="en-US" altLang="ko-KR" sz="10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/>
            <a:endParaRPr lang="en-US" altLang="ko-KR" sz="10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검색어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자동완성 기능으로 빠르고 정확하게 검색</a:t>
            </a:r>
            <a:r>
              <a:rPr lang="en-US" altLang="ko-KR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10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최근검색어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제공으로 </a:t>
            </a:r>
            <a:r>
              <a:rPr lang="ko-KR" altLang="en-US" sz="1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히스토리를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확인하여 검색 </a:t>
            </a:r>
            <a:endParaRPr lang="en-US" altLang="ko-KR" sz="10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상세검색으로 원하는 논문에 빠른 접근을 제공</a:t>
            </a:r>
            <a:endParaRPr lang="en-US" altLang="ko-KR" sz="10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논문의  저자</a:t>
            </a:r>
            <a:r>
              <a:rPr lang="en-US" altLang="ko-KR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발행기관 </a:t>
            </a:r>
            <a:r>
              <a:rPr lang="en-US" altLang="ko-KR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간행물</a:t>
            </a:r>
            <a:r>
              <a:rPr lang="en-US" altLang="ko-KR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키워드 클릭 시 유사한 논문 검색 가능</a:t>
            </a:r>
            <a:endParaRPr lang="en-US" altLang="ko-KR" sz="10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188640"/>
            <a:ext cx="2454518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모바일</a:t>
            </a:r>
            <a:r>
              <a:rPr lang="ko-KR" altLang="en-US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스콜라 안내</a:t>
            </a:r>
            <a:r>
              <a:rPr lang="en-US" altLang="ko-KR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-1</a:t>
            </a:r>
            <a:endParaRPr lang="ko-KR" altLang="en-US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31" name="그룹 30"/>
          <p:cNvGrpSpPr/>
          <p:nvPr/>
        </p:nvGrpSpPr>
        <p:grpSpPr>
          <a:xfrm>
            <a:off x="3315090" y="1406610"/>
            <a:ext cx="1397650" cy="1944216"/>
            <a:chOff x="2910390" y="1262024"/>
            <a:chExt cx="1397650" cy="1944216"/>
          </a:xfrm>
        </p:grpSpPr>
        <p:pic>
          <p:nvPicPr>
            <p:cNvPr id="23" name="그림 22" descr="모바일.jpg"/>
            <p:cNvPicPr>
              <a:picLocks noChangeAspect="1"/>
            </p:cNvPicPr>
            <p:nvPr/>
          </p:nvPicPr>
          <p:blipFill>
            <a:blip r:embed="rId2" cstate="print"/>
            <a:srcRect l="48895" b="24228"/>
            <a:stretch>
              <a:fillRect/>
            </a:stretch>
          </p:blipFill>
          <p:spPr>
            <a:xfrm>
              <a:off x="2910390" y="1262024"/>
              <a:ext cx="1397650" cy="1944216"/>
            </a:xfrm>
            <a:prstGeom prst="rect">
              <a:avLst/>
            </a:prstGeom>
          </p:spPr>
        </p:pic>
        <p:sp>
          <p:nvSpPr>
            <p:cNvPr id="24" name="직사각형 23"/>
            <p:cNvSpPr/>
            <p:nvPr/>
          </p:nvSpPr>
          <p:spPr>
            <a:xfrm>
              <a:off x="3299928" y="1406040"/>
              <a:ext cx="576064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pic>
        <p:nvPicPr>
          <p:cNvPr id="5" name="그림 4" descr="00_스콜라모바일메인.jpg"/>
          <p:cNvPicPr>
            <a:picLocks noChangeAspect="1"/>
          </p:cNvPicPr>
          <p:nvPr/>
        </p:nvPicPr>
        <p:blipFill>
          <a:blip r:embed="rId3" cstate="print"/>
          <a:srcRect b="822"/>
          <a:stretch>
            <a:fillRect/>
          </a:stretch>
        </p:blipFill>
        <p:spPr>
          <a:xfrm>
            <a:off x="3392524" y="1629370"/>
            <a:ext cx="1248208" cy="1723927"/>
          </a:xfrm>
          <a:prstGeom prst="rect">
            <a:avLst/>
          </a:prstGeom>
          <a:ln>
            <a:noFill/>
          </a:ln>
        </p:spPr>
      </p:pic>
      <p:pic>
        <p:nvPicPr>
          <p:cNvPr id="1027" name="Picture 3" descr="http://qrcodethumb.phinf.naver.net/20141202_217/brightsan_141749915177323NX3_PNG/0bS5b.png"/>
          <p:cNvPicPr>
            <a:picLocks noChangeAspect="1" noChangeArrowheads="1"/>
          </p:cNvPicPr>
          <p:nvPr/>
        </p:nvPicPr>
        <p:blipFill>
          <a:blip r:link="rId4" cstate="print"/>
          <a:srcRect/>
          <a:stretch>
            <a:fillRect/>
          </a:stretch>
        </p:blipFill>
        <p:spPr bwMode="auto">
          <a:xfrm>
            <a:off x="1071103" y="1612205"/>
            <a:ext cx="14573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>
          <a:xfrm>
            <a:off x="871443" y="1557362"/>
            <a:ext cx="18598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>
                <a:latin typeface="HY헤드라인M" pitchFamily="18" charset="-127"/>
                <a:ea typeface="HY헤드라인M" pitchFamily="18" charset="-127"/>
              </a:rPr>
              <a:t>mscholar.dkyobobook.co.kr</a:t>
            </a:r>
            <a:endParaRPr lang="ko-KR" altLang="en-US" sz="1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48" y="2925514"/>
            <a:ext cx="21771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b="1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지금 바로 </a:t>
            </a:r>
            <a:r>
              <a:rPr lang="en-US" altLang="ko-KR" sz="1000" b="1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QR</a:t>
            </a:r>
            <a:r>
              <a:rPr lang="ko-KR" altLang="en-US" sz="1000" b="1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코드를 </a:t>
            </a:r>
            <a:r>
              <a:rPr lang="ko-KR" altLang="en-US" sz="1000" b="1" dirty="0" err="1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스캔해보세요</a:t>
            </a:r>
            <a:r>
              <a:rPr lang="en-US" altLang="ko-KR" sz="1000" b="1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! </a:t>
            </a:r>
            <a:endParaRPr lang="ko-KR" altLang="en-US" sz="1000" b="1" dirty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7" name="그림 26" descr="모바일.jpg"/>
          <p:cNvPicPr>
            <a:picLocks noChangeAspect="1"/>
          </p:cNvPicPr>
          <p:nvPr/>
        </p:nvPicPr>
        <p:blipFill>
          <a:blip r:embed="rId2" cstate="print"/>
          <a:srcRect l="48895" b="24228"/>
          <a:stretch>
            <a:fillRect/>
          </a:stretch>
        </p:blipFill>
        <p:spPr>
          <a:xfrm>
            <a:off x="4947202" y="1413346"/>
            <a:ext cx="1397650" cy="1944216"/>
          </a:xfrm>
          <a:prstGeom prst="rect">
            <a:avLst/>
          </a:prstGeom>
        </p:spPr>
      </p:pic>
      <p:sp>
        <p:nvSpPr>
          <p:cNvPr id="28" name="직사각형 27"/>
          <p:cNvSpPr/>
          <p:nvPr/>
        </p:nvSpPr>
        <p:spPr>
          <a:xfrm>
            <a:off x="5336740" y="1557362"/>
            <a:ext cx="576064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 b="17241"/>
          <a:stretch>
            <a:fillRect/>
          </a:stretch>
        </p:blipFill>
        <p:spPr bwMode="auto">
          <a:xfrm>
            <a:off x="5048708" y="1629370"/>
            <a:ext cx="123188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" name="그룹 31"/>
          <p:cNvGrpSpPr/>
          <p:nvPr/>
        </p:nvGrpSpPr>
        <p:grpSpPr>
          <a:xfrm>
            <a:off x="4734930" y="4437112"/>
            <a:ext cx="1397650" cy="1944216"/>
            <a:chOff x="2910390" y="1262024"/>
            <a:chExt cx="1397650" cy="1944216"/>
          </a:xfrm>
        </p:grpSpPr>
        <p:pic>
          <p:nvPicPr>
            <p:cNvPr id="33" name="그림 32" descr="모바일.jpg"/>
            <p:cNvPicPr>
              <a:picLocks noChangeAspect="1"/>
            </p:cNvPicPr>
            <p:nvPr/>
          </p:nvPicPr>
          <p:blipFill>
            <a:blip r:embed="rId2" cstate="print"/>
            <a:srcRect l="48895" b="24228"/>
            <a:stretch>
              <a:fillRect/>
            </a:stretch>
          </p:blipFill>
          <p:spPr>
            <a:xfrm>
              <a:off x="2910390" y="1262024"/>
              <a:ext cx="1397650" cy="1944216"/>
            </a:xfrm>
            <a:prstGeom prst="rect">
              <a:avLst/>
            </a:prstGeom>
          </p:spPr>
        </p:pic>
        <p:sp>
          <p:nvSpPr>
            <p:cNvPr id="34" name="직사각형 33"/>
            <p:cNvSpPr/>
            <p:nvPr/>
          </p:nvSpPr>
          <p:spPr>
            <a:xfrm>
              <a:off x="3299928" y="1406040"/>
              <a:ext cx="576064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 b="15897"/>
          <a:stretch>
            <a:fillRect/>
          </a:stretch>
        </p:blipFill>
        <p:spPr bwMode="auto">
          <a:xfrm>
            <a:off x="4806938" y="4653136"/>
            <a:ext cx="1242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그룹 35"/>
          <p:cNvGrpSpPr/>
          <p:nvPr/>
        </p:nvGrpSpPr>
        <p:grpSpPr>
          <a:xfrm>
            <a:off x="6135382" y="4413742"/>
            <a:ext cx="1397650" cy="1944216"/>
            <a:chOff x="2910390" y="1262024"/>
            <a:chExt cx="1397650" cy="1944216"/>
          </a:xfrm>
        </p:grpSpPr>
        <p:pic>
          <p:nvPicPr>
            <p:cNvPr id="37" name="그림 36" descr="모바일.jpg"/>
            <p:cNvPicPr>
              <a:picLocks noChangeAspect="1"/>
            </p:cNvPicPr>
            <p:nvPr/>
          </p:nvPicPr>
          <p:blipFill>
            <a:blip r:embed="rId2" cstate="print"/>
            <a:srcRect l="48895" b="24228"/>
            <a:stretch>
              <a:fillRect/>
            </a:stretch>
          </p:blipFill>
          <p:spPr>
            <a:xfrm>
              <a:off x="2910390" y="1262024"/>
              <a:ext cx="1397650" cy="1944216"/>
            </a:xfrm>
            <a:prstGeom prst="rect">
              <a:avLst/>
            </a:prstGeom>
          </p:spPr>
        </p:pic>
        <p:sp>
          <p:nvSpPr>
            <p:cNvPr id="38" name="직사각형 37"/>
            <p:cNvSpPr/>
            <p:nvPr/>
          </p:nvSpPr>
          <p:spPr>
            <a:xfrm>
              <a:off x="3299928" y="1406040"/>
              <a:ext cx="576064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pic>
        <p:nvPicPr>
          <p:cNvPr id="39" name="그림 38" descr="KakaoTalk_20141202_155238834.jpg"/>
          <p:cNvPicPr>
            <a:picLocks noChangeAspect="1"/>
          </p:cNvPicPr>
          <p:nvPr/>
        </p:nvPicPr>
        <p:blipFill>
          <a:blip r:embed="rId7" cstate="print"/>
          <a:srcRect t="13251" b="7793"/>
          <a:stretch>
            <a:fillRect/>
          </a:stretch>
        </p:blipFill>
        <p:spPr>
          <a:xfrm>
            <a:off x="6207390" y="4629767"/>
            <a:ext cx="1231200" cy="1728191"/>
          </a:xfrm>
          <a:prstGeom prst="rect">
            <a:avLst/>
          </a:prstGeom>
        </p:spPr>
      </p:pic>
      <p:pic>
        <p:nvPicPr>
          <p:cNvPr id="41" name="그림 40" descr="모바일.jpg"/>
          <p:cNvPicPr>
            <a:picLocks noChangeAspect="1"/>
          </p:cNvPicPr>
          <p:nvPr/>
        </p:nvPicPr>
        <p:blipFill>
          <a:blip r:embed="rId2" cstate="print"/>
          <a:srcRect l="48895" b="29841"/>
          <a:stretch>
            <a:fillRect/>
          </a:stretch>
        </p:blipFill>
        <p:spPr>
          <a:xfrm>
            <a:off x="7532068" y="4437112"/>
            <a:ext cx="1397650" cy="1800200"/>
          </a:xfrm>
          <a:prstGeom prst="rect">
            <a:avLst/>
          </a:prstGeom>
        </p:spPr>
      </p:pic>
      <p:sp>
        <p:nvSpPr>
          <p:cNvPr id="42" name="직사각형 41"/>
          <p:cNvSpPr/>
          <p:nvPr/>
        </p:nvSpPr>
        <p:spPr>
          <a:xfrm>
            <a:off x="7921606" y="4581128"/>
            <a:ext cx="576064" cy="72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04076" y="4653136"/>
            <a:ext cx="1231200" cy="164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TextBox 42"/>
          <p:cNvSpPr txBox="1"/>
          <p:nvPr/>
        </p:nvSpPr>
        <p:spPr>
          <a:xfrm>
            <a:off x="7884026" y="420619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latin typeface="HY헤드라인M" pitchFamily="18" charset="-127"/>
                <a:ea typeface="HY헤드라인M" pitchFamily="18" charset="-127"/>
              </a:rPr>
              <a:t>&lt;</a:t>
            </a:r>
            <a:r>
              <a:rPr lang="ko-KR" altLang="en-US" sz="800" dirty="0" smtClean="0">
                <a:latin typeface="HY헤드라인M" pitchFamily="18" charset="-127"/>
                <a:ea typeface="HY헤드라인M" pitchFamily="18" charset="-127"/>
              </a:rPr>
              <a:t>상세검색</a:t>
            </a:r>
            <a:r>
              <a:rPr lang="en-US" altLang="ko-KR" sz="800" dirty="0" smtClean="0">
                <a:latin typeface="HY헤드라인M" pitchFamily="18" charset="-127"/>
                <a:ea typeface="HY헤드라인M" pitchFamily="18" charset="-127"/>
              </a:rPr>
              <a:t>&gt;</a:t>
            </a:r>
            <a:endParaRPr lang="ko-KR" altLang="en-US" sz="8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그룹 65"/>
          <p:cNvGrpSpPr/>
          <p:nvPr/>
        </p:nvGrpSpPr>
        <p:grpSpPr>
          <a:xfrm>
            <a:off x="6156176" y="4149080"/>
            <a:ext cx="1800200" cy="1584176"/>
            <a:chOff x="2910390" y="1262024"/>
            <a:chExt cx="1397650" cy="1296144"/>
          </a:xfrm>
        </p:grpSpPr>
        <p:pic>
          <p:nvPicPr>
            <p:cNvPr id="67" name="그림 66" descr="모바일.jpg"/>
            <p:cNvPicPr>
              <a:picLocks noChangeAspect="1"/>
            </p:cNvPicPr>
            <p:nvPr/>
          </p:nvPicPr>
          <p:blipFill>
            <a:blip r:embed="rId2" cstate="print"/>
            <a:srcRect l="48895" b="49485"/>
            <a:stretch>
              <a:fillRect/>
            </a:stretch>
          </p:blipFill>
          <p:spPr>
            <a:xfrm>
              <a:off x="2910390" y="1262024"/>
              <a:ext cx="1397650" cy="1296144"/>
            </a:xfrm>
            <a:prstGeom prst="rect">
              <a:avLst/>
            </a:prstGeom>
          </p:spPr>
        </p:pic>
        <p:sp>
          <p:nvSpPr>
            <p:cNvPr id="68" name="직사각형 67"/>
            <p:cNvSpPr/>
            <p:nvPr/>
          </p:nvSpPr>
          <p:spPr>
            <a:xfrm>
              <a:off x="3299928" y="1406040"/>
              <a:ext cx="576064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sp>
        <p:nvSpPr>
          <p:cNvPr id="4" name="직사각형 3"/>
          <p:cNvSpPr/>
          <p:nvPr/>
        </p:nvSpPr>
        <p:spPr>
          <a:xfrm>
            <a:off x="251520" y="3071810"/>
            <a:ext cx="78488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기능</a:t>
            </a:r>
            <a:r>
              <a:rPr lang="en-US" altLang="ko-KR" sz="1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3.  </a:t>
            </a:r>
            <a:r>
              <a:rPr lang="ko-KR" altLang="en-US" sz="1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공유</a:t>
            </a:r>
            <a:endParaRPr lang="en-US" altLang="ko-KR" sz="10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/>
            <a:endParaRPr lang="en-US" altLang="ko-KR" sz="10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페이스북</a:t>
            </a:r>
            <a:r>
              <a:rPr lang="en-US" altLang="ko-KR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1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트위터</a:t>
            </a:r>
            <a:r>
              <a:rPr lang="en-US" altLang="ko-KR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1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카카오톡으로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관심있는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논문을 공유</a:t>
            </a:r>
            <a:endParaRPr lang="en-US" altLang="ko-KR" sz="10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51520" y="709838"/>
            <a:ext cx="653505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o-KR" altLang="en-US" sz="1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기능</a:t>
            </a:r>
            <a:r>
              <a:rPr lang="en-US" altLang="ko-KR" sz="1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 </a:t>
            </a:r>
            <a:r>
              <a:rPr lang="ko-KR" altLang="en-US" sz="10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히스토리</a:t>
            </a:r>
            <a:endParaRPr lang="en-US" altLang="ko-KR" sz="10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/>
            <a:endParaRPr lang="en-US" altLang="ko-KR" sz="10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기존에 다운로드 받은 논문들을 </a:t>
            </a:r>
            <a:r>
              <a:rPr lang="ko-KR" altLang="en-US" sz="10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최근열람논문에서</a:t>
            </a: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다시 볼 수 있으며 바로 재 다운로드 가능</a:t>
            </a:r>
            <a:endParaRPr lang="en-US" altLang="ko-KR" sz="10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150000"/>
              </a:lnSpc>
            </a:pPr>
            <a:r>
              <a:rPr lang="ko-KR" altLang="en-US" sz="10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9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ko-KR" altLang="en-US" sz="9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로그인 상태에서만 가능</a:t>
            </a:r>
            <a:r>
              <a:rPr lang="en-US" altLang="ko-KR" sz="9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9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휴대폰 단말기 기준 다운받은 논문에 대해 리스트 저장</a:t>
            </a:r>
            <a:endParaRPr lang="en-US" altLang="ko-KR" sz="9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188640"/>
            <a:ext cx="2454518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none" rtlCol="0">
            <a:spAutoFit/>
          </a:bodyPr>
          <a:lstStyle/>
          <a:p>
            <a:r>
              <a:rPr lang="ko-KR" altLang="en-US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모바일</a:t>
            </a:r>
            <a:r>
              <a:rPr lang="ko-KR" altLang="en-US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 스콜라 안내</a:t>
            </a:r>
            <a:r>
              <a:rPr lang="en-US" altLang="ko-KR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-2</a:t>
            </a:r>
            <a:endParaRPr lang="ko-KR" altLang="en-US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19" name="그룹 18"/>
          <p:cNvGrpSpPr/>
          <p:nvPr/>
        </p:nvGrpSpPr>
        <p:grpSpPr>
          <a:xfrm>
            <a:off x="6531936" y="857232"/>
            <a:ext cx="1397650" cy="1944216"/>
            <a:chOff x="2910390" y="1262024"/>
            <a:chExt cx="1397650" cy="1944216"/>
          </a:xfrm>
        </p:grpSpPr>
        <p:pic>
          <p:nvPicPr>
            <p:cNvPr id="20" name="그림 19" descr="모바일.jpg"/>
            <p:cNvPicPr>
              <a:picLocks noChangeAspect="1"/>
            </p:cNvPicPr>
            <p:nvPr/>
          </p:nvPicPr>
          <p:blipFill>
            <a:blip r:embed="rId2" cstate="print"/>
            <a:srcRect l="48895" b="24228"/>
            <a:stretch>
              <a:fillRect/>
            </a:stretch>
          </p:blipFill>
          <p:spPr>
            <a:xfrm>
              <a:off x="2910390" y="1262024"/>
              <a:ext cx="1397650" cy="1944216"/>
            </a:xfrm>
            <a:prstGeom prst="rect">
              <a:avLst/>
            </a:prstGeom>
          </p:spPr>
        </p:pic>
        <p:sp>
          <p:nvSpPr>
            <p:cNvPr id="21" name="직사각형 20"/>
            <p:cNvSpPr/>
            <p:nvPr/>
          </p:nvSpPr>
          <p:spPr>
            <a:xfrm>
              <a:off x="3299928" y="1406040"/>
              <a:ext cx="576064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pic>
        <p:nvPicPr>
          <p:cNvPr id="22" name="그림 21" descr="KakaoTalk_20141202_155641881.jpg"/>
          <p:cNvPicPr>
            <a:picLocks noChangeAspect="1"/>
          </p:cNvPicPr>
          <p:nvPr/>
        </p:nvPicPr>
        <p:blipFill>
          <a:blip r:embed="rId3" cstate="print"/>
          <a:srcRect t="4851" b="13618"/>
          <a:stretch>
            <a:fillRect/>
          </a:stretch>
        </p:blipFill>
        <p:spPr>
          <a:xfrm>
            <a:off x="6603944" y="1073255"/>
            <a:ext cx="1242000" cy="1800201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323528" y="3933056"/>
            <a:ext cx="1800200" cy="2376264"/>
            <a:chOff x="2910390" y="1262024"/>
            <a:chExt cx="1397650" cy="1944216"/>
          </a:xfrm>
        </p:grpSpPr>
        <p:pic>
          <p:nvPicPr>
            <p:cNvPr id="24" name="그림 23" descr="모바일.jpg"/>
            <p:cNvPicPr>
              <a:picLocks noChangeAspect="1"/>
            </p:cNvPicPr>
            <p:nvPr/>
          </p:nvPicPr>
          <p:blipFill>
            <a:blip r:embed="rId2" cstate="print"/>
            <a:srcRect l="48895" b="24228"/>
            <a:stretch>
              <a:fillRect/>
            </a:stretch>
          </p:blipFill>
          <p:spPr>
            <a:xfrm>
              <a:off x="2910390" y="1262024"/>
              <a:ext cx="1397650" cy="1944216"/>
            </a:xfrm>
            <a:prstGeom prst="rect">
              <a:avLst/>
            </a:prstGeom>
          </p:spPr>
        </p:pic>
        <p:sp>
          <p:nvSpPr>
            <p:cNvPr id="25" name="직사각형 24"/>
            <p:cNvSpPr/>
            <p:nvPr/>
          </p:nvSpPr>
          <p:spPr>
            <a:xfrm>
              <a:off x="3299928" y="1406040"/>
              <a:ext cx="576064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pic>
        <p:nvPicPr>
          <p:cNvPr id="39" name="그림 38" descr="KakaoTalk_20141202_160806470.jpg"/>
          <p:cNvPicPr>
            <a:picLocks noChangeAspect="1"/>
          </p:cNvPicPr>
          <p:nvPr/>
        </p:nvPicPr>
        <p:blipFill>
          <a:blip r:embed="rId4" cstate="print"/>
          <a:srcRect t="3261" b="20026"/>
          <a:stretch>
            <a:fillRect/>
          </a:stretch>
        </p:blipFill>
        <p:spPr>
          <a:xfrm>
            <a:off x="431720" y="4149081"/>
            <a:ext cx="1584000" cy="2160239"/>
          </a:xfrm>
          <a:prstGeom prst="rect">
            <a:avLst/>
          </a:prstGeom>
        </p:spPr>
      </p:pic>
      <p:grpSp>
        <p:nvGrpSpPr>
          <p:cNvPr id="42" name="그룹 41"/>
          <p:cNvGrpSpPr/>
          <p:nvPr/>
        </p:nvGrpSpPr>
        <p:grpSpPr>
          <a:xfrm>
            <a:off x="2483768" y="4149080"/>
            <a:ext cx="1800200" cy="1584176"/>
            <a:chOff x="2910390" y="1262024"/>
            <a:chExt cx="1397650" cy="1296144"/>
          </a:xfrm>
        </p:grpSpPr>
        <p:pic>
          <p:nvPicPr>
            <p:cNvPr id="43" name="그림 42" descr="모바일.jpg"/>
            <p:cNvPicPr>
              <a:picLocks noChangeAspect="1"/>
            </p:cNvPicPr>
            <p:nvPr/>
          </p:nvPicPr>
          <p:blipFill>
            <a:blip r:embed="rId2" cstate="print"/>
            <a:srcRect l="48895" b="49485"/>
            <a:stretch>
              <a:fillRect/>
            </a:stretch>
          </p:blipFill>
          <p:spPr>
            <a:xfrm>
              <a:off x="2910390" y="1262024"/>
              <a:ext cx="1397650" cy="1296144"/>
            </a:xfrm>
            <a:prstGeom prst="rect">
              <a:avLst/>
            </a:prstGeom>
          </p:spPr>
        </p:pic>
        <p:sp>
          <p:nvSpPr>
            <p:cNvPr id="44" name="직사각형 43"/>
            <p:cNvSpPr/>
            <p:nvPr/>
          </p:nvSpPr>
          <p:spPr>
            <a:xfrm>
              <a:off x="3299928" y="1406040"/>
              <a:ext cx="576064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4355976" y="4149080"/>
            <a:ext cx="1800200" cy="1584176"/>
            <a:chOff x="2910390" y="1262024"/>
            <a:chExt cx="1397650" cy="1296144"/>
          </a:xfrm>
        </p:grpSpPr>
        <p:pic>
          <p:nvPicPr>
            <p:cNvPr id="49" name="그림 48" descr="모바일.jpg"/>
            <p:cNvPicPr>
              <a:picLocks noChangeAspect="1"/>
            </p:cNvPicPr>
            <p:nvPr/>
          </p:nvPicPr>
          <p:blipFill>
            <a:blip r:embed="rId2" cstate="print"/>
            <a:srcRect l="48895" b="49485"/>
            <a:stretch>
              <a:fillRect/>
            </a:stretch>
          </p:blipFill>
          <p:spPr>
            <a:xfrm>
              <a:off x="2910390" y="1262024"/>
              <a:ext cx="1397650" cy="1296144"/>
            </a:xfrm>
            <a:prstGeom prst="rect">
              <a:avLst/>
            </a:prstGeom>
          </p:spPr>
        </p:pic>
        <p:sp>
          <p:nvSpPr>
            <p:cNvPr id="50" name="직사각형 49"/>
            <p:cNvSpPr/>
            <p:nvPr/>
          </p:nvSpPr>
          <p:spPr>
            <a:xfrm>
              <a:off x="3299928" y="1406040"/>
              <a:ext cx="576064" cy="7200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pic>
        <p:nvPicPr>
          <p:cNvPr id="38" name="그림 37" descr="KakaoTalk_20141202_160805712.jpg"/>
          <p:cNvPicPr>
            <a:picLocks noChangeAspect="1"/>
          </p:cNvPicPr>
          <p:nvPr/>
        </p:nvPicPr>
        <p:blipFill>
          <a:blip r:embed="rId5" cstate="print"/>
          <a:srcRect t="21087" b="32884"/>
          <a:stretch>
            <a:fillRect/>
          </a:stretch>
        </p:blipFill>
        <p:spPr>
          <a:xfrm>
            <a:off x="2610708" y="4437112"/>
            <a:ext cx="1586850" cy="1296144"/>
          </a:xfrm>
          <a:prstGeom prst="rect">
            <a:avLst/>
          </a:prstGeom>
        </p:spPr>
      </p:pic>
      <p:sp>
        <p:nvSpPr>
          <p:cNvPr id="51" name="직사각형 50"/>
          <p:cNvSpPr/>
          <p:nvPr/>
        </p:nvSpPr>
        <p:spPr>
          <a:xfrm>
            <a:off x="2915816" y="4797152"/>
            <a:ext cx="720080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7" name="그림 36" descr="KakaoTalk_20141202_160805671.jpg"/>
          <p:cNvPicPr>
            <a:picLocks noChangeAspect="1"/>
          </p:cNvPicPr>
          <p:nvPr/>
        </p:nvPicPr>
        <p:blipFill>
          <a:blip r:embed="rId6" cstate="print"/>
          <a:srcRect t="20192" b="33780"/>
          <a:stretch>
            <a:fillRect/>
          </a:stretch>
        </p:blipFill>
        <p:spPr>
          <a:xfrm>
            <a:off x="4482740" y="4437112"/>
            <a:ext cx="1584000" cy="1296144"/>
          </a:xfrm>
          <a:prstGeom prst="rect">
            <a:avLst/>
          </a:prstGeom>
        </p:spPr>
      </p:pic>
      <p:sp>
        <p:nvSpPr>
          <p:cNvPr id="52" name="직사각형 51"/>
          <p:cNvSpPr/>
          <p:nvPr/>
        </p:nvSpPr>
        <p:spPr>
          <a:xfrm>
            <a:off x="4788024" y="4869160"/>
            <a:ext cx="720080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35" name="그림 34" descr="KakaoTalk_20141202_160025043.jpg"/>
          <p:cNvPicPr>
            <a:picLocks noChangeAspect="1"/>
          </p:cNvPicPr>
          <p:nvPr/>
        </p:nvPicPr>
        <p:blipFill>
          <a:blip r:embed="rId7" cstate="print"/>
          <a:srcRect t="48858" b="5114"/>
          <a:stretch>
            <a:fillRect/>
          </a:stretch>
        </p:blipFill>
        <p:spPr>
          <a:xfrm>
            <a:off x="6283116" y="4437112"/>
            <a:ext cx="1584000" cy="1296144"/>
          </a:xfrm>
          <a:prstGeom prst="rect">
            <a:avLst/>
          </a:prstGeom>
        </p:spPr>
      </p:pic>
      <p:sp>
        <p:nvSpPr>
          <p:cNvPr id="57" name="직사각형 56"/>
          <p:cNvSpPr/>
          <p:nvPr/>
        </p:nvSpPr>
        <p:spPr>
          <a:xfrm>
            <a:off x="2928926" y="5848394"/>
            <a:ext cx="914400" cy="288032"/>
          </a:xfrm>
          <a:prstGeom prst="rect">
            <a:avLst/>
          </a:prstGeom>
          <a:solidFill>
            <a:schemeClr val="bg1"/>
          </a:solidFill>
          <a:ln w="10033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트위터</a:t>
            </a:r>
            <a:endParaRPr lang="ko-KR" altLang="en-US" sz="9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750830" y="5848394"/>
            <a:ext cx="914400" cy="288032"/>
          </a:xfrm>
          <a:prstGeom prst="rect">
            <a:avLst/>
          </a:prstGeom>
          <a:solidFill>
            <a:schemeClr val="bg1"/>
          </a:solidFill>
          <a:ln w="10033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페이스북</a:t>
            </a:r>
            <a:endParaRPr lang="ko-KR" altLang="en-US" sz="9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6623038" y="5848394"/>
            <a:ext cx="914400" cy="288032"/>
          </a:xfrm>
          <a:prstGeom prst="rect">
            <a:avLst/>
          </a:prstGeom>
          <a:solidFill>
            <a:schemeClr val="bg1"/>
          </a:solidFill>
          <a:ln w="10033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dirty="0" err="1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카카오톡</a:t>
            </a:r>
            <a:endParaRPr lang="ko-KR" altLang="en-US" sz="900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130</Words>
  <Application>Microsoft Office PowerPoint</Application>
  <PresentationFormat>화면 슬라이드 쇼(4:3)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Kyobo</dc:creator>
  <cp:lastModifiedBy>smhwang</cp:lastModifiedBy>
  <cp:revision>23</cp:revision>
  <dcterms:created xsi:type="dcterms:W3CDTF">2014-10-17T05:48:45Z</dcterms:created>
  <dcterms:modified xsi:type="dcterms:W3CDTF">2016-03-30T00:49:58Z</dcterms:modified>
</cp:coreProperties>
</file>